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10287000" cx="18288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Poppins Medium"/>
      <p:regular r:id="rId26"/>
      <p:bold r:id="rId27"/>
      <p:italic r:id="rId28"/>
      <p:boldItalic r:id="rId29"/>
    </p:embeddedFont>
    <p:embeddedFont>
      <p:font typeface="Work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029">
          <p15:clr>
            <a:srgbClr val="9AA0A6"/>
          </p15:clr>
        </p15:guide>
        <p15:guide id="2" orient="horz" pos="576">
          <p15:clr>
            <a:srgbClr val="9AA0A6"/>
          </p15:clr>
        </p15:guide>
        <p15:guide id="3" orient="horz" pos="1368">
          <p15:clr>
            <a:srgbClr val="9AA0A6"/>
          </p15:clr>
        </p15:guide>
        <p15:guide id="4" pos="1368">
          <p15:clr>
            <a:srgbClr val="9AA0A6"/>
          </p15:clr>
        </p15:guide>
        <p15:guide id="5" orient="horz" pos="864">
          <p15:clr>
            <a:srgbClr val="9AA0A6"/>
          </p15:clr>
        </p15:guide>
        <p15:guide id="6" orient="horz" pos="5832">
          <p15:clr>
            <a:srgbClr val="9AA0A6"/>
          </p15:clr>
        </p15:guide>
        <p15:guide id="7" orient="horz" pos="2808">
          <p15:clr>
            <a:srgbClr val="747775"/>
          </p15:clr>
        </p15:guide>
        <p15:guide id="8" orient="horz" pos="1519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4" roundtripDataSignature="AMtx7mhc1dl9Qs1goNVVcP0bX6eW5bgF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29"/>
        <p:guide pos="576" orient="horz"/>
        <p:guide pos="1368" orient="horz"/>
        <p:guide pos="1368"/>
        <p:guide pos="864" orient="horz"/>
        <p:guide pos="5832" orient="horz"/>
        <p:guide pos="2808" orient="horz"/>
        <p:guide pos="151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oppins-regular.fntdata"/><Relationship Id="rId21" Type="http://schemas.openxmlformats.org/officeDocument/2006/relationships/slide" Target="slides/slide14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PoppinsMedium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Medium-italic.fntdata"/><Relationship Id="rId27" Type="http://schemas.openxmlformats.org/officeDocument/2006/relationships/font" Target="fonts/Poppins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oppins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4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3.xml"/><Relationship Id="rId32" Type="http://schemas.openxmlformats.org/officeDocument/2006/relationships/font" Target="fonts/Work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ed45d95a1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1ed45d95a1_2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ed45d95a1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32" name="Google Shape;332;g21ed45d95a1_2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ed45d95a1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40" name="Google Shape;340;g21ed45d95a1_2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ed45d95a1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2" name="Google Shape;352;g21ed45d95a1_2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ed45d95a1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61" name="Google Shape;361;g21ed45d95a1_2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ed45d95a1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21ed45d95a1_2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ed45d95a1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9" name="Google Shape;259;g21ed45d95a1_2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ed45d95a1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5" name="Google Shape;265;g21ed45d95a1_2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ed45d95a1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75" name="Google Shape;275;g21ed45d95a1_2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ed45d95a1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3" name="Google Shape;283;g21ed45d95a1_2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ed45d95a1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92" name="Google Shape;292;g21ed45d95a1_2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ed45d95a1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05" name="Google Shape;305;g21ed45d95a1_2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ed45d95a1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14" name="Google Shape;314;g21ed45d95a1_2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ed45d95a1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ed45d95a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1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 txBox="1"/>
          <p:nvPr>
            <p:ph idx="2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3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4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11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11"/>
          <p:cNvPicPr preferRelativeResize="0"/>
          <p:nvPr/>
        </p:nvPicPr>
        <p:blipFill rotWithShape="1">
          <a:blip r:embed="rId2">
            <a:alphaModFix/>
          </a:blip>
          <a:srcRect b="23946" l="0" r="32917" t="0"/>
          <a:stretch/>
        </p:blipFill>
        <p:spPr>
          <a:xfrm>
            <a:off x="5087225" y="2226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1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ed45d95a1_2_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1ed45d95a1_2_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1ed45d95a1_2_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21ed45d95a1_2_6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1ed45d95a1_2_6"/>
          <p:cNvSpPr txBox="1"/>
          <p:nvPr>
            <p:ph idx="2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1ed45d95a1_2_6"/>
          <p:cNvSpPr txBox="1"/>
          <p:nvPr>
            <p:ph idx="3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1ed45d95a1_2_6"/>
          <p:cNvSpPr txBox="1"/>
          <p:nvPr>
            <p:ph idx="4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21ed45d95a1_2_6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21ed45d95a1_2_6"/>
          <p:cNvPicPr preferRelativeResize="0"/>
          <p:nvPr/>
        </p:nvPicPr>
        <p:blipFill rotWithShape="1">
          <a:blip r:embed="rId2">
            <a:alphaModFix/>
          </a:blip>
          <a:srcRect b="23947" l="0" r="32917" t="0"/>
          <a:stretch/>
        </p:blipFill>
        <p:spPr>
          <a:xfrm>
            <a:off x="5087225" y="6036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1ed45d95a1_2_6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1ed45d95a1_2_6"/>
          <p:cNvSpPr txBox="1"/>
          <p:nvPr/>
        </p:nvSpPr>
        <p:spPr>
          <a:xfrm>
            <a:off x="7802850" y="9885200"/>
            <a:ext cx="268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PW  SKILLS</a:t>
            </a:r>
            <a:endParaRPr b="1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ed45d95a1_2_1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1ed45d95a1_2_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g21ed45d95a1_2_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1ed45d95a1_2_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1ed45d95a1_2_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ed45d95a1_2_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1ed45d95a1_2_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g21ed45d95a1_2_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1ed45d95a1_2_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21ed45d95a1_2_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ed45d95a1_2_30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21ed45d95a1_2_30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g21ed45d95a1_2_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1ed45d95a1_2_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1ed45d95a1_2_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ed45d95a1_2_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1ed45d95a1_2_3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6" name="Google Shape;126;g21ed45d95a1_2_3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7" name="Google Shape;127;g21ed45d95a1_2_3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1ed45d95a1_2_3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21ed45d95a1_2_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ed45d95a1_2_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1ed45d95a1_2_4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g21ed45d95a1_2_4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4" name="Google Shape;134;g21ed45d95a1_2_4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g21ed45d95a1_2_4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6" name="Google Shape;136;g21ed45d95a1_2_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1ed45d95a1_2_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1ed45d95a1_2_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ed45d95a1_2_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1ed45d95a1_2_5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1ed45d95a1_2_5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1ed45d95a1_2_5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ed45d95a1_2_5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1ed45d95a1_2_5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7" name="Google Shape;147;g21ed45d95a1_2_5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8" name="Google Shape;148;g21ed45d95a1_2_5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1ed45d95a1_2_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1ed45d95a1_2_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ed45d95a1_2_6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1ed45d95a1_2_6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g21ed45d95a1_2_6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g21ed45d95a1_2_6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21ed45d95a1_2_6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1ed45d95a1_2_6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ed45d95a1_2_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21ed45d95a1_2_71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g21ed45d95a1_2_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21ed45d95a1_2_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21ed45d95a1_2_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ed45d95a1_2_77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21ed45d95a1_2_77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g21ed45d95a1_2_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21ed45d95a1_2_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21ed45d95a1_2_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ed45d95a1_2_9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21ed45d95a1_2_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21ed45d95a1_2_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21ed45d95a1_2_96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21ed45d95a1_2_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42650" y="-1173650"/>
            <a:ext cx="3702523" cy="370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1ed45d95a1_2_96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1ed45d95a1_2_96"/>
          <p:cNvPicPr preferRelativeResize="0"/>
          <p:nvPr/>
        </p:nvPicPr>
        <p:blipFill rotWithShape="1">
          <a:blip r:embed="rId3">
            <a:alphaModFix/>
          </a:blip>
          <a:srcRect b="23947" l="0" r="32917" t="0"/>
          <a:stretch/>
        </p:blipFill>
        <p:spPr>
          <a:xfrm>
            <a:off x="5087225" y="6036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1ed45d95a1_2_96"/>
          <p:cNvSpPr txBox="1"/>
          <p:nvPr/>
        </p:nvSpPr>
        <p:spPr>
          <a:xfrm>
            <a:off x="7802850" y="9885200"/>
            <a:ext cx="268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PW  SKILLS</a:t>
            </a:r>
            <a:endParaRPr b="1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ed45d95a1_2_10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21ed45d95a1_2_10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g21ed45d95a1_2_10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21ed45d95a1_2_10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21ed45d95a1_2_10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ed45d95a1_2_1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21ed45d95a1_2_1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g21ed45d95a1_2_1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21ed45d95a1_2_1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21ed45d95a1_2_1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ed45d95a1_2_1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g21ed45d95a1_2_1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0" name="Google Shape;200;g21ed45d95a1_2_1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21ed45d95a1_2_1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21ed45d95a1_2_1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ed45d95a1_2_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21ed45d95a1_2_12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6" name="Google Shape;206;g21ed45d95a1_2_12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7" name="Google Shape;207;g21ed45d95a1_2_1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21ed45d95a1_2_1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21ed45d95a1_2_1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ed45d95a1_2_1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21ed45d95a1_2_13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g21ed45d95a1_2_13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4" name="Google Shape;214;g21ed45d95a1_2_13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g21ed45d95a1_2_13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6" name="Google Shape;216;g21ed45d95a1_2_1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g21ed45d95a1_2_1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21ed45d95a1_2_1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ed45d95a1_2_1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g21ed45d95a1_2_13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g21ed45d95a1_2_1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21ed45d95a1_2_1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ed45d95a1_2_144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21ed45d95a1_2_144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7" name="Google Shape;227;g21ed45d95a1_2_144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8" name="Google Shape;228;g21ed45d95a1_2_1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21ed45d95a1_2_1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g21ed45d95a1_2_1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ed45d95a1_2_15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g21ed45d95a1_2_15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g21ed45d95a1_2_15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5" name="Google Shape;235;g21ed45d95a1_2_15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g21ed45d95a1_2_15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21ed45d95a1_2_15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d45d95a1_2_1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g21ed45d95a1_2_158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g21ed45d95a1_2_15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g21ed45d95a1_2_15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g21ed45d95a1_2_15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ed45d95a1_2_164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21ed45d95a1_2_164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g21ed45d95a1_2_16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g21ed45d95a1_2_16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21ed45d95a1_2_16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2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0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ed45d95a1_2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21ed45d95a1_2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g21ed45d95a1_2_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21ed45d95a1_2_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21ed45d95a1_2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ed45d95a1_2_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g21ed45d95a1_2_9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g21ed45d95a1_2_9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g21ed45d95a1_2_9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g21ed45d95a1_2_9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1ed45d95a1_2_83"/>
          <p:cNvPicPr preferRelativeResize="0"/>
          <p:nvPr/>
        </p:nvPicPr>
        <p:blipFill rotWithShape="1">
          <a:blip r:embed="rId3">
            <a:alphaModFix/>
          </a:blip>
          <a:srcRect b="38460" l="14475" r="15963" t="37792"/>
          <a:stretch/>
        </p:blipFill>
        <p:spPr>
          <a:xfrm>
            <a:off x="1416650" y="717975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1ed45d95a1_2_83"/>
          <p:cNvSpPr txBox="1"/>
          <p:nvPr/>
        </p:nvSpPr>
        <p:spPr>
          <a:xfrm>
            <a:off x="1416650" y="2756425"/>
            <a:ext cx="7419600" cy="7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Introduction to </a:t>
            </a:r>
            <a:r>
              <a:rPr b="1" lang="en-US" sz="60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Java with DSA and System Design</a:t>
            </a:r>
            <a:endParaRPr b="1" sz="6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Course</a:t>
            </a:r>
            <a:endParaRPr b="1" i="0" sz="66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g21ed45d95a1_2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000" y="2902200"/>
            <a:ext cx="9649352" cy="643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1ed45d95a1_2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1025" y="1370125"/>
            <a:ext cx="1076631" cy="10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1ed45d95a1_2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2825" y="4457700"/>
            <a:ext cx="3480625" cy="542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1ed45d95a1_2_226"/>
          <p:cNvSpPr txBox="1"/>
          <p:nvPr/>
        </p:nvSpPr>
        <p:spPr>
          <a:xfrm>
            <a:off x="2279900" y="1487850"/>
            <a:ext cx="1414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Database Concepts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g21ed45d95a1_2_226"/>
          <p:cNvSpPr txBox="1"/>
          <p:nvPr/>
        </p:nvSpPr>
        <p:spPr>
          <a:xfrm>
            <a:off x="2171700" y="2604975"/>
            <a:ext cx="133944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SQL(MySQL)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NoSQL(MongoDB)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21ed45d95a1_2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625" y="1128688"/>
            <a:ext cx="1122949" cy="10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1ed45d95a1_2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7275" y="7149375"/>
            <a:ext cx="2298475" cy="26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1ed45d95a1_2_239"/>
          <p:cNvSpPr/>
          <p:nvPr/>
        </p:nvSpPr>
        <p:spPr>
          <a:xfrm>
            <a:off x="12144675" y="1443000"/>
            <a:ext cx="5105700" cy="7401000"/>
          </a:xfrm>
          <a:prstGeom prst="roundRect">
            <a:avLst>
              <a:gd fmla="val 5926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1ed45d95a1_2_239"/>
          <p:cNvSpPr txBox="1"/>
          <p:nvPr/>
        </p:nvSpPr>
        <p:spPr>
          <a:xfrm>
            <a:off x="2181000" y="1268700"/>
            <a:ext cx="1414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JDBC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g21ed45d95a1_2_239"/>
          <p:cNvSpPr txBox="1"/>
          <p:nvPr/>
        </p:nvSpPr>
        <p:spPr>
          <a:xfrm>
            <a:off x="2243700" y="2451750"/>
            <a:ext cx="133944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 to JDBC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Steps Involved in JDBC.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CRUD Operation in JDBC.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7" name="Google Shape;347;g21ed45d95a1_2_239"/>
          <p:cNvSpPr txBox="1"/>
          <p:nvPr/>
        </p:nvSpPr>
        <p:spPr>
          <a:xfrm>
            <a:off x="2243700" y="4322550"/>
            <a:ext cx="1414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Servlets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g21ed45d95a1_2_239"/>
          <p:cNvSpPr txBox="1"/>
          <p:nvPr/>
        </p:nvSpPr>
        <p:spPr>
          <a:xfrm>
            <a:off x="2243700" y="5398050"/>
            <a:ext cx="133944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Client Server Architecture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Servlet life cycle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Servlet Application with MVC Design  Pattern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49" name="Google Shape;349;g21ed45d95a1_2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16625" y="1788681"/>
            <a:ext cx="4336625" cy="66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21ed45d95a1_2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74" y="1371600"/>
            <a:ext cx="1158674" cy="1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1ed45d95a1_2_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1028" y="3061350"/>
            <a:ext cx="4930250" cy="66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1ed45d95a1_2_259"/>
          <p:cNvSpPr txBox="1"/>
          <p:nvPr/>
        </p:nvSpPr>
        <p:spPr>
          <a:xfrm>
            <a:off x="1917250" y="1371300"/>
            <a:ext cx="14140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Application Development using Framework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g21ed45d95a1_2_259"/>
          <p:cNvSpPr txBox="1"/>
          <p:nvPr/>
        </p:nvSpPr>
        <p:spPr>
          <a:xfrm>
            <a:off x="1834800" y="3244413"/>
            <a:ext cx="13394400" cy="5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Hibernate Features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Hibernate Architecture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Connection Pooling in Hibernate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Caching in hibernate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Spring fundamentals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Spring Boot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Spring Data JPA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Spring REST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8" name="Google Shape;358;g21ed45d95a1_2_259"/>
          <p:cNvPicPr preferRelativeResize="0"/>
          <p:nvPr/>
        </p:nvPicPr>
        <p:blipFill rotWithShape="1">
          <a:blip r:embed="rId5">
            <a:alphaModFix/>
          </a:blip>
          <a:srcRect b="37969" l="0" r="45349" t="0"/>
          <a:stretch/>
        </p:blipFill>
        <p:spPr>
          <a:xfrm>
            <a:off x="12551024" y="4191000"/>
            <a:ext cx="758778" cy="71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ed45d95a1_2_234"/>
          <p:cNvSpPr txBox="1"/>
          <p:nvPr/>
        </p:nvSpPr>
        <p:spPr>
          <a:xfrm>
            <a:off x="2171700" y="1454650"/>
            <a:ext cx="13839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Project Development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4" name="Google Shape;364;g21ed45d95a1_2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325" y="2780025"/>
            <a:ext cx="6069350" cy="60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ed45d95a1_2_267"/>
          <p:cNvSpPr txBox="1"/>
          <p:nvPr/>
        </p:nvSpPr>
        <p:spPr>
          <a:xfrm>
            <a:off x="3826975" y="4184300"/>
            <a:ext cx="10414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13400" u="none" cap="none" strike="noStrike">
                <a:solidFill>
                  <a:srgbClr val="AA81E9"/>
                </a:solidFill>
                <a:latin typeface="Work Sans"/>
                <a:ea typeface="Work Sans"/>
                <a:cs typeface="Work Sans"/>
                <a:sym typeface="Work Sans"/>
              </a:rPr>
              <a:t>THANK YOU</a:t>
            </a:r>
            <a:endParaRPr b="1" i="0" sz="13400" u="none" cap="none" strike="noStrike">
              <a:solidFill>
                <a:srgbClr val="AA81E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0" name="Google Shape;370;g21ed45d95a1_2_267"/>
          <p:cNvSpPr/>
          <p:nvPr/>
        </p:nvSpPr>
        <p:spPr>
          <a:xfrm rot="5400000">
            <a:off x="2679031" y="4897711"/>
            <a:ext cx="1475400" cy="820500"/>
          </a:xfrm>
          <a:prstGeom prst="triangle">
            <a:avLst>
              <a:gd fmla="val 49916" name="adj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1ed45d95a1_2_267"/>
          <p:cNvSpPr/>
          <p:nvPr/>
        </p:nvSpPr>
        <p:spPr>
          <a:xfrm flipH="1" rot="-5400000">
            <a:off x="13914331" y="4897711"/>
            <a:ext cx="1475400" cy="820500"/>
          </a:xfrm>
          <a:prstGeom prst="triangle">
            <a:avLst>
              <a:gd fmla="val 49916" name="adj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21ed45d95a1_2_267"/>
          <p:cNvPicPr preferRelativeResize="0"/>
          <p:nvPr/>
        </p:nvPicPr>
        <p:blipFill rotWithShape="1">
          <a:blip r:embed="rId3">
            <a:alphaModFix/>
          </a:blip>
          <a:srcRect b="38460" l="14475" r="15963" t="37792"/>
          <a:stretch/>
        </p:blipFill>
        <p:spPr>
          <a:xfrm>
            <a:off x="7419500" y="3071850"/>
            <a:ext cx="2944000" cy="100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1ed45d95a1_2_170"/>
          <p:cNvPicPr preferRelativeResize="0"/>
          <p:nvPr/>
        </p:nvPicPr>
        <p:blipFill rotWithShape="1">
          <a:blip r:embed="rId3">
            <a:alphaModFix/>
          </a:blip>
          <a:srcRect b="18105" l="0" r="0" t="18098"/>
          <a:stretch/>
        </p:blipFill>
        <p:spPr>
          <a:xfrm>
            <a:off x="5212613" y="4140475"/>
            <a:ext cx="7862775" cy="50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1ed45d95a1_2_170"/>
          <p:cNvSpPr txBox="1"/>
          <p:nvPr/>
        </p:nvSpPr>
        <p:spPr>
          <a:xfrm>
            <a:off x="2010150" y="1454650"/>
            <a:ext cx="13839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Walkthrough the Java with DSA and System Design</a:t>
            </a:r>
            <a:endParaRPr b="1" sz="6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8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ed45d95a1_2_175"/>
          <p:cNvSpPr txBox="1"/>
          <p:nvPr/>
        </p:nvSpPr>
        <p:spPr>
          <a:xfrm>
            <a:off x="1828800" y="692650"/>
            <a:ext cx="13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8" name="Google Shape;268;g21ed45d95a1_2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50" y="971400"/>
            <a:ext cx="1321349" cy="12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1ed45d95a1_2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800" y="6310250"/>
            <a:ext cx="4128791" cy="34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1ed45d95a1_2_175"/>
          <p:cNvSpPr txBox="1"/>
          <p:nvPr/>
        </p:nvSpPr>
        <p:spPr>
          <a:xfrm>
            <a:off x="2304250" y="1206850"/>
            <a:ext cx="1414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Getting Started with Java Fundamental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g21ed45d95a1_2_175"/>
          <p:cNvSpPr txBox="1"/>
          <p:nvPr/>
        </p:nvSpPr>
        <p:spPr>
          <a:xfrm>
            <a:off x="2304250" y="2007250"/>
            <a:ext cx="164565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AA81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1.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Fundamentals of Computer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AA81E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</a:t>
            </a: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Fundamentals of Java Programming (Variables, data types, operators and Conditionals).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Main method in Java.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Loops &amp; Logic building with pattern programmings and Java Objects and Methods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Array in Java.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Strings in Java.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72" name="Google Shape;272;g21ed45d95a1_2_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0375" y="5948525"/>
            <a:ext cx="1440300" cy="912600"/>
          </a:xfrm>
          <a:prstGeom prst="roundRect">
            <a:avLst>
              <a:gd fmla="val 4054" name="adj"/>
            </a:avLst>
          </a:prstGeom>
          <a:noFill/>
          <a:ln cap="flat" cmpd="sng" w="19050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1ed45d95a1_2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75" y="1585900"/>
            <a:ext cx="1037700" cy="99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1ed45d95a1_2_183"/>
          <p:cNvPicPr preferRelativeResize="0"/>
          <p:nvPr/>
        </p:nvPicPr>
        <p:blipFill rotWithShape="1">
          <a:blip r:embed="rId4">
            <a:alphaModFix/>
          </a:blip>
          <a:srcRect b="-30548" l="0" r="-17744" t="0"/>
          <a:stretch/>
        </p:blipFill>
        <p:spPr>
          <a:xfrm>
            <a:off x="9835677" y="2346850"/>
            <a:ext cx="6523524" cy="41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1ed45d95a1_2_183"/>
          <p:cNvSpPr txBox="1"/>
          <p:nvPr/>
        </p:nvSpPr>
        <p:spPr>
          <a:xfrm>
            <a:off x="1428050" y="1783900"/>
            <a:ext cx="51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Core Java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g21ed45d95a1_2_183"/>
          <p:cNvSpPr txBox="1"/>
          <p:nvPr/>
        </p:nvSpPr>
        <p:spPr>
          <a:xfrm>
            <a:off x="2391875" y="2805200"/>
            <a:ext cx="5312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Constructor 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Static keyword.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Encapsulation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Inheritance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Polymorphism 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Abstraction.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 Medium"/>
              <a:buChar char="●"/>
            </a:pPr>
            <a:r>
              <a:rPr lang="en-US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Interface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1ed45d95a1_2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575" y="1041800"/>
            <a:ext cx="1174376" cy="11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1ed45d95a1_2_191"/>
          <p:cNvSpPr txBox="1"/>
          <p:nvPr/>
        </p:nvSpPr>
        <p:spPr>
          <a:xfrm>
            <a:off x="1785325" y="914400"/>
            <a:ext cx="75090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Advanced Java Concept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g21ed45d95a1_2_191"/>
          <p:cNvSpPr txBox="1"/>
          <p:nvPr/>
        </p:nvSpPr>
        <p:spPr>
          <a:xfrm>
            <a:off x="1633550" y="3142050"/>
            <a:ext cx="17637600" cy="4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Exception Handling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MultiThreading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Collection FrameWork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Map API in java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Lambda Expression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Generic And Annotation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Stream API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File Handling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8" name="Google Shape;288;g21ed45d95a1_2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7125" y="1371600"/>
            <a:ext cx="7665600" cy="5355000"/>
          </a:xfrm>
          <a:prstGeom prst="roundRect">
            <a:avLst>
              <a:gd fmla="val 5201" name="adj"/>
            </a:avLst>
          </a:prstGeom>
          <a:noFill/>
          <a:ln cap="flat" cmpd="sng" w="9525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g21ed45d95a1_2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675" y="6871450"/>
            <a:ext cx="3304650" cy="298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1ed45d95a1_2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00" y="1693613"/>
            <a:ext cx="1142801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1ed45d95a1_2_200"/>
          <p:cNvSpPr txBox="1"/>
          <p:nvPr/>
        </p:nvSpPr>
        <p:spPr>
          <a:xfrm>
            <a:off x="1966650" y="1843175"/>
            <a:ext cx="1414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Version Control Systems (VCSs)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g21ed45d95a1_2_200"/>
          <p:cNvSpPr txBox="1"/>
          <p:nvPr/>
        </p:nvSpPr>
        <p:spPr>
          <a:xfrm>
            <a:off x="2171700" y="3211463"/>
            <a:ext cx="821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 to version control systems (Git)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 to GitHub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Git Architecture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Basic Git Command</a:t>
            </a: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Git EcoSystem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Git Branch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7" name="Google Shape;297;g21ed45d95a1_2_200"/>
          <p:cNvSpPr/>
          <p:nvPr/>
        </p:nvSpPr>
        <p:spPr>
          <a:xfrm>
            <a:off x="12447675" y="3211480"/>
            <a:ext cx="3087300" cy="1099500"/>
          </a:xfrm>
          <a:prstGeom prst="roundRect">
            <a:avLst>
              <a:gd fmla="val 12048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1ed45d95a1_2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61212" y="3322450"/>
            <a:ext cx="2687074" cy="9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1ed45d95a1_2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4568" y="4043306"/>
            <a:ext cx="5360350" cy="53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1ed45d95a1_2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75450" y="4598624"/>
            <a:ext cx="1428975" cy="16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1ed45d95a1_2_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60450" y="5526224"/>
            <a:ext cx="1540623" cy="15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1ed45d95a1_2_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4375" y="3809988"/>
            <a:ext cx="2476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1ed45d95a1_2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50" y="1536050"/>
            <a:ext cx="1321349" cy="12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1ed45d95a1_2_209"/>
          <p:cNvPicPr preferRelativeResize="0"/>
          <p:nvPr/>
        </p:nvPicPr>
        <p:blipFill rotWithShape="1">
          <a:blip r:embed="rId4">
            <a:alphaModFix/>
          </a:blip>
          <a:srcRect b="-15154" l="0" r="-23869" t="0"/>
          <a:stretch/>
        </p:blipFill>
        <p:spPr>
          <a:xfrm>
            <a:off x="11627850" y="3612975"/>
            <a:ext cx="5506150" cy="587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1ed45d95a1_2_209"/>
          <p:cNvSpPr txBox="1"/>
          <p:nvPr/>
        </p:nvSpPr>
        <p:spPr>
          <a:xfrm>
            <a:off x="1765500" y="1849700"/>
            <a:ext cx="16522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1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Concept In DSA(Data Structure and</a:t>
            </a:r>
            <a:r>
              <a:rPr b="1" lang="en-US" sz="51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51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Algorithms)</a:t>
            </a:r>
            <a:endParaRPr b="1" i="0" sz="51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g21ed45d95a1_2_209"/>
          <p:cNvSpPr txBox="1"/>
          <p:nvPr/>
        </p:nvSpPr>
        <p:spPr>
          <a:xfrm>
            <a:off x="1765500" y="2807350"/>
            <a:ext cx="7950000" cy="6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Complexity Analysis and Array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Recursion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Sorting,Searching and Bit Manipulation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BackTracking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Linked List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HashMap,Stack and Queue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Divide and Conquer, Greedy Approach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Tree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Binary Search Tree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Priority Queue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Graph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Char char="●"/>
            </a:pPr>
            <a:r>
              <a:rPr b="0" i="0" lang="en-US" sz="2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Dynamic Programming</a:t>
            </a:r>
            <a:endParaRPr b="0" i="0" sz="25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1" name="Google Shape;311;g21ed45d95a1_2_209"/>
          <p:cNvSpPr/>
          <p:nvPr/>
        </p:nvSpPr>
        <p:spPr>
          <a:xfrm>
            <a:off x="13078575" y="4709375"/>
            <a:ext cx="444900" cy="36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1ed45d95a1_2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639" y="4839325"/>
            <a:ext cx="612271" cy="52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ed45d95a1_2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100" y="1371600"/>
            <a:ext cx="1125325" cy="10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1ed45d95a1_2_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5537741"/>
            <a:ext cx="3853949" cy="420970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1ed45d95a1_2_217"/>
          <p:cNvSpPr txBox="1"/>
          <p:nvPr/>
        </p:nvSpPr>
        <p:spPr>
          <a:xfrm>
            <a:off x="2078675" y="1586775"/>
            <a:ext cx="1414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g21ed45d95a1_2_217"/>
          <p:cNvSpPr txBox="1"/>
          <p:nvPr/>
        </p:nvSpPr>
        <p:spPr>
          <a:xfrm>
            <a:off x="2058950" y="3000600"/>
            <a:ext cx="13394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AutoNum type="arabicPeriod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Design Principles.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A81E9"/>
              </a:buClr>
              <a:buSzPts val="2500"/>
              <a:buFont typeface="Poppins Medium"/>
              <a:buAutoNum type="arabicPeriod"/>
            </a:pPr>
            <a:r>
              <a:rPr b="0" i="0" lang="en-US" sz="2500" u="none" cap="none" strike="noStrike">
                <a:solidFill>
                  <a:srgbClr val="EEEE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System Design.</a:t>
            </a:r>
            <a:endParaRPr b="0" i="0" sz="2500" u="none" cap="none" strike="noStrike">
              <a:solidFill>
                <a:srgbClr val="EEEE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21" name="Google Shape;321;g21ed45d95a1_2_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2600" y="3130350"/>
            <a:ext cx="10384800" cy="5321100"/>
          </a:xfrm>
          <a:prstGeom prst="roundRect">
            <a:avLst>
              <a:gd fmla="val 6594" name="adj"/>
            </a:avLst>
          </a:prstGeom>
          <a:noFill/>
          <a:ln cap="flat" cmpd="sng" w="19050">
            <a:solidFill>
              <a:srgbClr val="AA81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g21ed45d95a1_2_217"/>
          <p:cNvSpPr/>
          <p:nvPr/>
        </p:nvSpPr>
        <p:spPr>
          <a:xfrm>
            <a:off x="2016725" y="6951425"/>
            <a:ext cx="362700" cy="31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ed45d95a1_0_29"/>
          <p:cNvSpPr txBox="1"/>
          <p:nvPr/>
        </p:nvSpPr>
        <p:spPr>
          <a:xfrm>
            <a:off x="1967275" y="1611025"/>
            <a:ext cx="14705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Walkthrough with the Application</a:t>
            </a:r>
            <a:r>
              <a:rPr b="1" lang="en-US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5200" u="none" cap="none" strike="noStrike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endParaRPr b="1" i="0" sz="5200" u="none" cap="none" strike="noStrike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g21ed45d95a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375" y="3526693"/>
            <a:ext cx="5385400" cy="53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1ed45d95a1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7263" y="1524700"/>
            <a:ext cx="1125325" cy="10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